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440" r:id="rId2"/>
    <p:sldId id="480" r:id="rId3"/>
    <p:sldId id="481" r:id="rId4"/>
    <p:sldId id="482" r:id="rId5"/>
    <p:sldId id="506" r:id="rId6"/>
    <p:sldId id="507" r:id="rId7"/>
    <p:sldId id="508" r:id="rId8"/>
    <p:sldId id="462" r:id="rId9"/>
    <p:sldId id="463" r:id="rId10"/>
    <p:sldId id="483" r:id="rId11"/>
    <p:sldId id="493" r:id="rId12"/>
    <p:sldId id="496" r:id="rId13"/>
    <p:sldId id="499" r:id="rId14"/>
    <p:sldId id="510" r:id="rId15"/>
    <p:sldId id="514" r:id="rId16"/>
    <p:sldId id="529" r:id="rId17"/>
    <p:sldId id="469" r:id="rId18"/>
    <p:sldId id="470" r:id="rId19"/>
    <p:sldId id="518" r:id="rId20"/>
  </p:sldIdLst>
  <p:sldSz cx="9144000" cy="6858000" type="screen4x3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508"/>
    <a:srgbClr val="669900"/>
    <a:srgbClr val="99CC00"/>
    <a:srgbClr val="339933"/>
    <a:srgbClr val="008000"/>
    <a:srgbClr val="FF6600"/>
    <a:srgbClr val="FF6565"/>
    <a:srgbClr val="D20000"/>
    <a:srgbClr val="FF66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>
      <p:cViewPr varScale="1">
        <p:scale>
          <a:sx n="86" d="100"/>
          <a:sy n="86" d="100"/>
        </p:scale>
        <p:origin x="996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50" y="-84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367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5" rIns="90771" bIns="453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163" y="0"/>
            <a:ext cx="2889366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5" rIns="90771" bIns="453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79A64E1-A337-4DE7-B734-B7E0EF1B4364}" type="datetimeFigureOut">
              <a:rPr lang="en-GB"/>
              <a:pPr>
                <a:defRPr/>
              </a:pPr>
              <a:t>28/06/2017</a:t>
            </a:fld>
            <a:endParaRPr lang="en-GB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0"/>
            <a:ext cx="2889367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5" rIns="90771" bIns="453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163" y="9429830"/>
            <a:ext cx="288936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5" rIns="90771" bIns="453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CC3403-7725-4384-9752-1BABC2CBCE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38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367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5" rIns="90771" bIns="453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163" y="0"/>
            <a:ext cx="2889366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5" rIns="90771" bIns="453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77" y="4715709"/>
            <a:ext cx="5334335" cy="446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5" rIns="90771" bIns="45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0"/>
            <a:ext cx="2889367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5" rIns="90771" bIns="453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163" y="9429830"/>
            <a:ext cx="288936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1" tIns="45385" rIns="90771" bIns="453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42E2BB-48B0-44F5-9166-8B4FBE45C9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262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B535207-E889-43F2-97B0-5A6EE2BB9F61}" type="datetime1">
              <a:rPr lang="en-US">
                <a:solidFill>
                  <a:prstClr val="black"/>
                </a:solidFill>
              </a:rPr>
              <a:pPr/>
              <a:t>6/28/2017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AD62A-3547-479E-959B-086561F93F8B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778163" y="9429830"/>
            <a:ext cx="288936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1" tIns="45385" rIns="90771" bIns="45385" anchor="b"/>
          <a:lstStyle/>
          <a:p>
            <a:pPr algn="r"/>
            <a:fld id="{18560F8E-CA52-4241-97F9-43D080DCAE6B}" type="slidenum">
              <a:rPr lang="en-GB" sz="1200"/>
              <a:pPr algn="r"/>
              <a:t>8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4530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778163" y="9429830"/>
            <a:ext cx="288936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1" tIns="45385" rIns="90771" bIns="45385" anchor="b"/>
          <a:lstStyle/>
          <a:p>
            <a:pPr algn="r"/>
            <a:fld id="{18560F8E-CA52-4241-97F9-43D080DCAE6B}" type="slidenum">
              <a:rPr lang="en-GB" sz="1200"/>
              <a:pPr algn="r"/>
              <a:t>9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9211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778163" y="9429830"/>
            <a:ext cx="288936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1" tIns="45385" rIns="90771" bIns="45385" anchor="b"/>
          <a:lstStyle/>
          <a:p>
            <a:pPr algn="r"/>
            <a:fld id="{18560F8E-CA52-4241-97F9-43D080DCAE6B}" type="slidenum">
              <a:rPr lang="en-GB" sz="1200"/>
              <a:pPr algn="r"/>
              <a:t>10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8882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855507" y="9444908"/>
            <a:ext cx="2948515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05" tIns="45802" rIns="91605" bIns="45802" anchor="b"/>
          <a:lstStyle/>
          <a:p>
            <a:pPr algn="r"/>
            <a:fld id="{18560F8E-CA52-4241-97F9-43D080DCAE6B}" type="slidenum">
              <a:rPr lang="en-GB" sz="1200"/>
              <a:pPr algn="r"/>
              <a:t>16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24559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778163" y="9429830"/>
            <a:ext cx="288936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1" tIns="45385" rIns="90771" bIns="45385" anchor="b"/>
          <a:lstStyle/>
          <a:p>
            <a:pPr algn="r"/>
            <a:fld id="{18560F8E-CA52-4241-97F9-43D080DCAE6B}" type="slidenum">
              <a:rPr lang="en-GB" sz="1200"/>
              <a:pPr algn="r"/>
              <a:t>17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92704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778163" y="9429830"/>
            <a:ext cx="288936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1" tIns="45385" rIns="90771" bIns="45385" anchor="b"/>
          <a:lstStyle/>
          <a:p>
            <a:pPr algn="r"/>
            <a:fld id="{18560F8E-CA52-4241-97F9-43D080DCAE6B}" type="slidenum">
              <a:rPr lang="en-GB" sz="1200"/>
              <a:pPr algn="r"/>
              <a:t>18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74471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778163" y="9429830"/>
            <a:ext cx="2889366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1" tIns="45385" rIns="90771" bIns="45385" anchor="b"/>
          <a:lstStyle/>
          <a:p>
            <a:pPr algn="r"/>
            <a:fld id="{18560F8E-CA52-4241-97F9-43D080DCAE6B}" type="slidenum">
              <a:rPr lang="en-GB" sz="1200"/>
              <a:pPr algn="r"/>
              <a:t>19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4881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854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854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55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55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GB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10855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855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55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en-GB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1085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85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855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D4F823-2C24-4F5D-BE44-9C1B0287ED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22969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603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2728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563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0220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979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975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2157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5338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19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810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282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75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7526" name="Line 6"/>
            <p:cNvSpPr>
              <a:spLocks noChangeShapeType="1"/>
            </p:cNvSpPr>
            <p:nvPr/>
          </p:nvSpPr>
          <p:spPr bwMode="auto">
            <a:xfrm>
              <a:off x="240" y="893"/>
              <a:ext cx="5232" cy="0"/>
            </a:xfrm>
            <a:prstGeom prst="line">
              <a:avLst/>
            </a:prstGeom>
            <a:noFill/>
            <a:ln w="1905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GB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1075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5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75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/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75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GB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77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yti.ms/1OjcE9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05064"/>
            <a:ext cx="6858000" cy="1557536"/>
          </a:xfrm>
          <a:noFill/>
          <a:ln/>
        </p:spPr>
        <p:txBody>
          <a:bodyPr/>
          <a:lstStyle/>
          <a:p>
            <a:r>
              <a:rPr lang="en-US" sz="2400" dirty="0" smtClean="0"/>
              <a:t>David Miles</a:t>
            </a:r>
          </a:p>
          <a:p>
            <a:r>
              <a:rPr lang="en-US" sz="2400" dirty="0" smtClean="0"/>
              <a:t>Imperial College </a:t>
            </a:r>
          </a:p>
          <a:p>
            <a:r>
              <a:rPr lang="en-US" sz="2400" dirty="0" smtClean="0"/>
              <a:t>London</a:t>
            </a:r>
          </a:p>
          <a:p>
            <a:endParaRPr lang="en-US" sz="2400" dirty="0" smtClean="0"/>
          </a:p>
          <a:p>
            <a:r>
              <a:rPr lang="en-US" sz="2400" dirty="0" smtClean="0"/>
              <a:t>June 2017</a:t>
            </a:r>
            <a:endParaRPr lang="en-US" sz="2400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47612AD-88B2-44D5-B152-CD9AD6CE3BE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6923112" cy="1944216"/>
          </a:xfrm>
        </p:spPr>
        <p:txBody>
          <a:bodyPr/>
          <a:lstStyle/>
          <a:p>
            <a:r>
              <a:rPr lang="en-GB" sz="3600" b="1" dirty="0" smtClean="0"/>
              <a:t>Housing </a:t>
            </a:r>
            <a:r>
              <a:rPr lang="en-GB" sz="3600" b="1" dirty="0"/>
              <a:t>and the Financial Sector in the Short and Long Term: Why Are UK House Prices So </a:t>
            </a:r>
            <a:r>
              <a:rPr lang="en-GB" sz="3600" b="1" dirty="0" smtClean="0"/>
              <a:t>High?</a:t>
            </a:r>
            <a:r>
              <a:rPr lang="en-GB" sz="3600" b="1" dirty="0"/>
              <a:t> 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35959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07841-08C6-4850-AA08-04D76E1B1516}" type="slidenum">
              <a:rPr lang="en-GB" smtClean="0">
                <a:latin typeface="Arial" charset="0"/>
                <a:cs typeface="Arial" charset="0"/>
              </a:rPr>
              <a:pPr/>
              <a:t>10</a:t>
            </a:fld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611560" y="404664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Looking to the very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long term</a:t>
            </a:r>
            <a:endParaRPr lang="en-US" sz="28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98072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pPr marL="457200" indent="-457200">
              <a:buFontTx/>
              <a:buAutoNum type="arabicPeriod"/>
            </a:pPr>
            <a:endParaRPr lang="en-GB" sz="2400" dirty="0" smtClean="0"/>
          </a:p>
          <a:p>
            <a:pPr marL="457200" lvl="0" indent="-457200">
              <a:buAutoNum type="arabicPeriod"/>
            </a:pPr>
            <a:endParaRPr lang="en-GB" sz="2400" dirty="0" smtClean="0"/>
          </a:p>
          <a:p>
            <a:pPr marL="361950" indent="-361950"/>
            <a:endParaRPr lang="en-GB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755576" y="1772816"/>
            <a:ext cx="82082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Arial" charset="0"/>
              <a:buChar char="•"/>
            </a:pPr>
            <a:endParaRPr lang="en-GB" dirty="0" smtClean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Under </a:t>
            </a:r>
            <a:r>
              <a:rPr lang="en-GB" dirty="0"/>
              <a:t>plausible sets of parameters in a simple long run growth model </a:t>
            </a:r>
            <a:r>
              <a:rPr lang="en-GB" dirty="0" smtClean="0"/>
              <a:t>house </a:t>
            </a:r>
            <a:r>
              <a:rPr lang="en-GB" dirty="0"/>
              <a:t>prices can rise forever relative to the price of other goods and also rise continually relative to incomes. </a:t>
            </a:r>
            <a:endParaRPr lang="en-GB" dirty="0" smtClean="0"/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The key parameter is the substitutability of land and structures in the production of housing services. 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This is a parameter that reflects technology </a:t>
            </a:r>
            <a:r>
              <a:rPr lang="en-GB" b="1" dirty="0" smtClean="0"/>
              <a:t>and</a:t>
            </a:r>
            <a:r>
              <a:rPr lang="en-GB" dirty="0" smtClean="0"/>
              <a:t> preferences. It is one that </a:t>
            </a:r>
            <a:r>
              <a:rPr lang="en-GB" dirty="0" err="1" smtClean="0"/>
              <a:t>Muth</a:t>
            </a:r>
            <a:r>
              <a:rPr lang="en-GB" dirty="0" smtClean="0"/>
              <a:t> investigated in detail some 40 years ago.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190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558899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l-GR" dirty="0"/>
              <a:t>ε </a:t>
            </a:r>
            <a:r>
              <a:rPr lang="en-GB" dirty="0" smtClean="0"/>
              <a:t>= 0.5  </a:t>
            </a:r>
            <a:r>
              <a:rPr lang="en-GB" sz="1800" dirty="0" smtClean="0"/>
              <a:t>average annual house price growth 2.81%, growth in Y 1.90% 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80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7813"/>
            <a:ext cx="8136904" cy="558899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l-GR" dirty="0"/>
              <a:t>ε </a:t>
            </a:r>
            <a:r>
              <a:rPr lang="en-GB" dirty="0" smtClean="0"/>
              <a:t>= 0.75  </a:t>
            </a:r>
            <a:r>
              <a:rPr lang="en-GB" sz="1800" dirty="0" smtClean="0"/>
              <a:t>average annual house price growth 1.95%, growth in Y 1.90% </a:t>
            </a:r>
            <a:endParaRPr lang="en-GB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4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7813"/>
            <a:ext cx="8136904" cy="558899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l-GR" dirty="0"/>
              <a:t>ε </a:t>
            </a:r>
            <a:r>
              <a:rPr lang="en-GB" dirty="0" smtClean="0"/>
              <a:t>= 0.99  </a:t>
            </a:r>
            <a:r>
              <a:rPr lang="en-GB" sz="1800" dirty="0" smtClean="0"/>
              <a:t>average annual house price growth 1.18%, growth in Y 1.90% </a:t>
            </a:r>
            <a:endParaRPr lang="en-GB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3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7813"/>
            <a:ext cx="8136904" cy="558899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l-GR" dirty="0"/>
              <a:t>ε </a:t>
            </a:r>
            <a:r>
              <a:rPr lang="en-GB" dirty="0" smtClean="0"/>
              <a:t>= 0.5, </a:t>
            </a:r>
            <a:r>
              <a:rPr lang="el-GR" dirty="0" smtClean="0"/>
              <a:t>ρ</a:t>
            </a:r>
            <a:r>
              <a:rPr lang="en-GB" dirty="0" smtClean="0"/>
              <a:t>=0.99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46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7813"/>
            <a:ext cx="8136904" cy="558899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l-GR" sz="2800" dirty="0"/>
              <a:t>ε </a:t>
            </a:r>
            <a:r>
              <a:rPr lang="en-GB" sz="2800" dirty="0" smtClean="0"/>
              <a:t>= 0.5, </a:t>
            </a:r>
            <a:r>
              <a:rPr lang="el-GR" sz="2800" dirty="0" smtClean="0"/>
              <a:t>ρ</a:t>
            </a:r>
            <a:r>
              <a:rPr lang="en-GB" sz="2800" dirty="0" smtClean="0"/>
              <a:t>=0.6 ; growth in effective land area of 0.5% a year for first 100 years due to transport improvements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11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07841-08C6-4850-AA08-04D76E1B1516}" type="slidenum">
              <a:rPr lang="en-GB" smtClean="0">
                <a:latin typeface="Arial" charset="0"/>
                <a:cs typeface="Arial" charset="0"/>
              </a:rPr>
              <a:pPr/>
              <a:t>16</a:t>
            </a:fld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611560" y="404664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Looking to the very long term…</a:t>
            </a:r>
            <a:endParaRPr lang="en-US" sz="28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98072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pPr marL="457200" indent="-457200">
              <a:buFontTx/>
              <a:buAutoNum type="arabicPeriod"/>
            </a:pPr>
            <a:endParaRPr lang="en-GB" sz="2400" dirty="0" smtClean="0"/>
          </a:p>
          <a:p>
            <a:pPr marL="457200" lvl="0" indent="-457200">
              <a:buAutoNum type="arabicPeriod"/>
            </a:pPr>
            <a:endParaRPr lang="en-GB" sz="2400" dirty="0" smtClean="0"/>
          </a:p>
          <a:p>
            <a:pPr marL="361950" indent="-361950"/>
            <a:endParaRPr lang="en-GB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06996" y="1116011"/>
            <a:ext cx="84295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Arial" charset="0"/>
              <a:buChar char="•"/>
            </a:pPr>
            <a:endParaRPr lang="en-GB" sz="2400" dirty="0" smtClean="0"/>
          </a:p>
          <a:p>
            <a:endParaRPr lang="en-GB" dirty="0"/>
          </a:p>
          <a:p>
            <a:r>
              <a:rPr lang="en-GB" dirty="0" smtClean="0"/>
              <a:t>From the NY Times, December 2015:</a:t>
            </a:r>
          </a:p>
          <a:p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/>
              <a:t>As recently as two years ago, only five towers </a:t>
            </a:r>
            <a:r>
              <a:rPr lang="en-GB" dirty="0" smtClean="0"/>
              <a:t>in NYC</a:t>
            </a:r>
            <a:r>
              <a:rPr lang="en-GB" dirty="0"/>
              <a:t> topped 1,000 feet. Now, there are that many “</a:t>
            </a:r>
            <a:r>
              <a:rPr lang="en-GB" dirty="0" err="1"/>
              <a:t>supertall</a:t>
            </a:r>
            <a:r>
              <a:rPr lang="en-GB" dirty="0"/>
              <a:t>” towers in the works on 57th Street alone, and </a:t>
            </a:r>
            <a:r>
              <a:rPr lang="en-GB" dirty="0" smtClean="0"/>
              <a:t>roughly two dozen either </a:t>
            </a:r>
            <a:r>
              <a:rPr lang="en-GB" dirty="0"/>
              <a:t>under construction or on the drawing boards across Manhattan and </a:t>
            </a:r>
            <a:r>
              <a:rPr lang="en-GB" dirty="0" smtClean="0"/>
              <a:t>in Brooklyn.</a:t>
            </a:r>
          </a:p>
          <a:p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/>
              <a:t>slender cloud-busters would not have been built without the confluence of new </a:t>
            </a:r>
            <a:r>
              <a:rPr lang="en-GB" dirty="0" smtClean="0"/>
              <a:t>technologies…. </a:t>
            </a:r>
            <a:r>
              <a:rPr lang="en-GB" dirty="0" err="1"/>
              <a:t>Superstrong</a:t>
            </a:r>
            <a:r>
              <a:rPr lang="en-GB" dirty="0"/>
              <a:t> concrete and new wind testing made possible buildings like 432 Park, which, at 93 feet wide, is 15 times as tall as it is wide.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 </a:t>
            </a:r>
            <a:r>
              <a:rPr lang="en-GB" dirty="0"/>
              <a:t>effect, developers now need only a lot the size of a brownstone or three to build a tower, rather than much of a block, as with the </a:t>
            </a:r>
            <a:r>
              <a:rPr lang="en-GB" dirty="0" smtClean="0"/>
              <a:t>1,250-foot Empire State Building, </a:t>
            </a:r>
            <a:r>
              <a:rPr lang="en-GB" dirty="0"/>
              <a:t>which, when it opened in 1931, was the tallest building in the world</a:t>
            </a:r>
            <a:r>
              <a:rPr lang="en-GB" dirty="0" smtClean="0"/>
              <a:t>.”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http://nyti.ms/1OjcE9l</a:t>
            </a:r>
            <a:endParaRPr lang="en-GB" dirty="0"/>
          </a:p>
          <a:p>
            <a:endParaRPr lang="en-GB" dirty="0" smtClean="0"/>
          </a:p>
          <a:p>
            <a:r>
              <a:rPr lang="en-GB" sz="2400" dirty="0"/>
              <a:t> </a:t>
            </a:r>
          </a:p>
          <a:p>
            <a:pPr marL="355600" indent="-355600">
              <a:buFont typeface="Arial" charset="0"/>
              <a:buChar char="•"/>
            </a:pPr>
            <a:endParaRPr lang="en-GB" sz="2400" dirty="0"/>
          </a:p>
          <a:p>
            <a:pPr algn="ctr"/>
            <a:r>
              <a:rPr lang="en-GB" sz="2400" dirty="0" smtClean="0"/>
              <a:t> </a:t>
            </a:r>
          </a:p>
          <a:p>
            <a:pPr marL="355600" indent="-355600">
              <a:buFont typeface="Arial" charset="0"/>
              <a:buChar char="•"/>
            </a:pPr>
            <a:endParaRPr lang="en-GB" sz="2400" dirty="0" smtClean="0"/>
          </a:p>
          <a:p>
            <a:pPr marL="355600" indent="-355600">
              <a:buFont typeface="Arial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03910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07841-08C6-4850-AA08-04D76E1B1516}" type="slidenum">
              <a:rPr lang="en-GB" smtClean="0">
                <a:latin typeface="Arial" charset="0"/>
                <a:cs typeface="Arial" charset="0"/>
              </a:rPr>
              <a:pPr/>
              <a:t>17</a:t>
            </a:fld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611560" y="404664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Looking to the very long term…</a:t>
            </a:r>
            <a:endParaRPr lang="en-US" sz="28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98072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pPr marL="457200" indent="-457200">
              <a:buFontTx/>
              <a:buAutoNum type="arabicPeriod"/>
            </a:pPr>
            <a:endParaRPr lang="en-GB" sz="2400" dirty="0" smtClean="0"/>
          </a:p>
          <a:p>
            <a:pPr marL="457200" lvl="0" indent="-457200">
              <a:buAutoNum type="arabicPeriod"/>
            </a:pPr>
            <a:endParaRPr lang="en-GB" sz="2400" dirty="0" smtClean="0"/>
          </a:p>
          <a:p>
            <a:pPr marL="361950" indent="-361950"/>
            <a:endParaRPr lang="en-GB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06996" y="1116011"/>
            <a:ext cx="86764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r>
              <a:rPr lang="en-GB" dirty="0" smtClean="0"/>
              <a:t>Suppose house price to income ratio keeps on rising. But people can only borrow 90% of a house. Then it takes ever longer to buy. </a:t>
            </a:r>
          </a:p>
          <a:p>
            <a:endParaRPr lang="en-GB" dirty="0"/>
          </a:p>
          <a:p>
            <a:r>
              <a:rPr lang="en-GB" dirty="0" smtClean="0"/>
              <a:t>Does the owner occupation ratio fall consistently? </a:t>
            </a:r>
          </a:p>
          <a:p>
            <a:endParaRPr lang="en-GB" dirty="0"/>
          </a:p>
          <a:p>
            <a:r>
              <a:rPr lang="en-GB" dirty="0" smtClean="0"/>
              <a:t>What about bequests?</a:t>
            </a:r>
          </a:p>
          <a:p>
            <a:endParaRPr lang="en-GB" dirty="0"/>
          </a:p>
          <a:p>
            <a:r>
              <a:rPr lang="en-GB" dirty="0" smtClean="0"/>
              <a:t>What does a society with 90% renting look like? This is Britain in 1914.</a:t>
            </a:r>
          </a:p>
          <a:p>
            <a:endParaRPr lang="en-GB" dirty="0"/>
          </a:p>
          <a:p>
            <a:r>
              <a:rPr lang="en-GB" dirty="0" smtClean="0"/>
              <a:t>BUT: the houses would probably be owned much more equally – indirectly in savings vehicles owned quite widely.</a:t>
            </a:r>
          </a:p>
          <a:p>
            <a:endParaRPr lang="en-GB" dirty="0" smtClean="0"/>
          </a:p>
          <a:p>
            <a:r>
              <a:rPr lang="en-GB" dirty="0" smtClean="0"/>
              <a:t>There is no reason why a country with a low owner occupation rate has to be one with very unequal ownership of wealth. </a:t>
            </a:r>
          </a:p>
          <a:p>
            <a:endParaRPr lang="en-GB" dirty="0"/>
          </a:p>
          <a:p>
            <a:r>
              <a:rPr lang="en-GB" dirty="0" smtClean="0"/>
              <a:t>Moves to make supplying rental properties penalised (such as are now being implemented) are very unlikely to help the young. </a:t>
            </a:r>
          </a:p>
          <a:p>
            <a:endParaRPr lang="en-GB" sz="2400" dirty="0"/>
          </a:p>
          <a:p>
            <a:pPr marL="355600" indent="-355600">
              <a:buFont typeface="Arial" charset="0"/>
              <a:buChar char="•"/>
            </a:pPr>
            <a:endParaRPr lang="en-GB" sz="2400" dirty="0" smtClean="0"/>
          </a:p>
          <a:p>
            <a:pPr marL="355600" indent="-355600">
              <a:buFont typeface="Arial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4639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07841-08C6-4850-AA08-04D76E1B1516}" type="slidenum">
              <a:rPr lang="en-GB" smtClean="0">
                <a:latin typeface="Arial" charset="0"/>
                <a:cs typeface="Arial" charset="0"/>
              </a:rPr>
              <a:pPr/>
              <a:t>18</a:t>
            </a:fld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611560" y="404664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US" sz="28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98072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pPr marL="457200" indent="-457200">
              <a:buFontTx/>
              <a:buAutoNum type="arabicPeriod"/>
            </a:pPr>
            <a:endParaRPr lang="en-GB" sz="2400" dirty="0" smtClean="0"/>
          </a:p>
          <a:p>
            <a:pPr marL="457200" lvl="0" indent="-457200">
              <a:buAutoNum type="arabicPeriod"/>
            </a:pPr>
            <a:endParaRPr lang="en-GB" sz="2400" dirty="0" smtClean="0"/>
          </a:p>
          <a:p>
            <a:pPr marL="361950" indent="-361950"/>
            <a:endParaRPr lang="en-GB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11560" y="134076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Arial" charset="0"/>
              <a:buChar char="•"/>
            </a:pPr>
            <a:endParaRPr lang="en-GB" dirty="0" smtClean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Plausible parameter estimates plugged into a simple growth model can easily generate ever rising house prices – relative to other goods AND to incomes.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But there is great sensitivity to parameters that reflect both preferences (between different characteristics of houses) and technology.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The key technology factor is how one combines structures and land to create housing. That has changed …see the New York and London skylines.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 But can it make people willing to substitute away from using land and be compensated for by having fancy buildings?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endParaRPr lang="en-GB" dirty="0"/>
          </a:p>
          <a:p>
            <a:pPr marL="355600" indent="-355600">
              <a:buFont typeface="Arial" charset="0"/>
              <a:buChar char="•"/>
            </a:pPr>
            <a:endParaRPr lang="en-GB" dirty="0" smtClean="0"/>
          </a:p>
          <a:p>
            <a:pPr marL="355600" indent="-35560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852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07841-08C6-4850-AA08-04D76E1B1516}" type="slidenum">
              <a:rPr lang="en-GB" smtClean="0">
                <a:latin typeface="Arial" charset="0"/>
                <a:cs typeface="Arial" charset="0"/>
              </a:rPr>
              <a:pPr/>
              <a:t>19</a:t>
            </a:fld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611560" y="404664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US" sz="28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98072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pPr marL="457200" indent="-457200">
              <a:buFontTx/>
              <a:buAutoNum type="arabicPeriod"/>
            </a:pPr>
            <a:endParaRPr lang="en-GB" sz="2400" dirty="0" smtClean="0"/>
          </a:p>
          <a:p>
            <a:pPr marL="457200" lvl="0" indent="-457200">
              <a:buAutoNum type="arabicPeriod"/>
            </a:pPr>
            <a:endParaRPr lang="en-GB" sz="2400" dirty="0" smtClean="0"/>
          </a:p>
          <a:p>
            <a:pPr marL="361950" indent="-361950"/>
            <a:endParaRPr lang="en-GB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11560" y="1340768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Housing over the long term could become increasingly expensive and increasingly rented.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 That would be more likely if: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r>
              <a:rPr lang="en-GB" dirty="0" smtClean="0"/>
              <a:t>	A. population and productivity both grow steadily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r>
              <a:rPr lang="en-GB" dirty="0" smtClean="0"/>
              <a:t>	B. people are increasingly unwilling to live high in the sky or even 	underground – which will limit the scope to economise on land use.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r>
              <a:rPr lang="en-GB" dirty="0" smtClean="0"/>
              <a:t>	C. people do not substitute much away from spending money on 	houses and divert it to other consumption as house prices rise.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D there is no improvement in travel times.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Those conditions probably all hold in the UK. But massive investment in transport infrastructure could mean future price rises can be limited…….</a:t>
            </a:r>
            <a:endParaRPr lang="en-GB" dirty="0"/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009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79354"/>
            <a:ext cx="8640960" cy="616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61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60648"/>
            <a:ext cx="7992888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23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0499"/>
            <a:ext cx="8208912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78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No growth in average real house prices from 1870-1945; tripling in the next 70 years – </a:t>
            </a:r>
            <a:r>
              <a:rPr lang="en-GB" sz="1800" dirty="0" smtClean="0"/>
              <a:t>source “Global House Prices 1870-2012”, Knoll, </a:t>
            </a:r>
            <a:r>
              <a:rPr lang="en-GB" sz="1800" dirty="0" err="1" smtClean="0"/>
              <a:t>Schularick</a:t>
            </a:r>
            <a:r>
              <a:rPr lang="en-GB" sz="1800" dirty="0" smtClean="0"/>
              <a:t> and </a:t>
            </a:r>
            <a:r>
              <a:rPr lang="en-GB" sz="1800" dirty="0" err="1" smtClean="0"/>
              <a:t>Stiga</a:t>
            </a:r>
            <a:r>
              <a:rPr lang="en-GB" sz="1800" dirty="0" smtClean="0"/>
              <a:t>, 2014. </a:t>
            </a:r>
            <a:endParaRPr lang="en-GB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20813"/>
            <a:ext cx="8003232" cy="543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54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Land prices follow similar pattern as house prices</a:t>
            </a:r>
            <a:br>
              <a:rPr lang="en-GB" sz="2400" dirty="0" smtClean="0"/>
            </a:br>
            <a:r>
              <a:rPr lang="en-GB" sz="1800" dirty="0" smtClean="0"/>
              <a:t>source “Global House Prices 1870-2012”, Knoll, </a:t>
            </a:r>
            <a:r>
              <a:rPr lang="en-GB" sz="1800" dirty="0" err="1" smtClean="0"/>
              <a:t>Schularick</a:t>
            </a:r>
            <a:r>
              <a:rPr lang="en-GB" sz="1800" dirty="0" smtClean="0"/>
              <a:t> and </a:t>
            </a:r>
            <a:r>
              <a:rPr lang="en-GB" sz="1800" dirty="0" err="1" smtClean="0"/>
              <a:t>Stiga</a:t>
            </a:r>
            <a:r>
              <a:rPr lang="en-GB" sz="1800" dirty="0" smtClean="0"/>
              <a:t>, 2014. 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4824"/>
            <a:ext cx="8820472" cy="474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35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But construction costs do not rise as much as land prices or real house prices</a:t>
            </a:r>
            <a:br>
              <a:rPr lang="en-GB" sz="2400" dirty="0" smtClean="0"/>
            </a:br>
            <a:r>
              <a:rPr lang="en-GB" sz="1800" dirty="0" smtClean="0"/>
              <a:t>source “Global House Prices 180-2012”, Knoll, </a:t>
            </a:r>
            <a:r>
              <a:rPr lang="en-GB" sz="1800" dirty="0" err="1" smtClean="0"/>
              <a:t>Schularick</a:t>
            </a:r>
            <a:r>
              <a:rPr lang="en-GB" sz="1800" dirty="0" smtClean="0"/>
              <a:t> and </a:t>
            </a:r>
            <a:r>
              <a:rPr lang="en-GB" sz="1800" dirty="0" err="1" smtClean="0"/>
              <a:t>Stiga</a:t>
            </a:r>
            <a:r>
              <a:rPr lang="en-GB" sz="1800" dirty="0" smtClean="0"/>
              <a:t>, 2014. </a:t>
            </a:r>
            <a:endParaRPr lang="en-GB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792"/>
            <a:ext cx="91440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75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07841-08C6-4850-AA08-04D76E1B1516}" type="slidenum">
              <a:rPr lang="en-GB" smtClean="0">
                <a:latin typeface="Arial" charset="0"/>
                <a:cs typeface="Arial" charset="0"/>
              </a:rPr>
              <a:pPr/>
              <a:t>8</a:t>
            </a:fld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611560" y="404664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Looking to the very long term…</a:t>
            </a:r>
            <a:endParaRPr lang="en-US" sz="28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98072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pPr marL="457200" indent="-457200">
              <a:buFontTx/>
              <a:buAutoNum type="arabicPeriod"/>
            </a:pPr>
            <a:endParaRPr lang="en-GB" sz="2400" dirty="0" smtClean="0"/>
          </a:p>
          <a:p>
            <a:pPr marL="457200" lvl="0" indent="-457200">
              <a:buAutoNum type="arabicPeriod"/>
            </a:pPr>
            <a:endParaRPr lang="en-GB" sz="2400" dirty="0" smtClean="0"/>
          </a:p>
          <a:p>
            <a:pPr marL="361950" indent="-361950"/>
            <a:endParaRPr lang="en-GB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827584" y="1116011"/>
            <a:ext cx="78592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Suppose population and labour productivity grow at a steady rate in an economy. Can we expect the price of houses to stabilise relative to incomes?</a:t>
            </a:r>
          </a:p>
          <a:p>
            <a:pPr marL="355600" indent="-355600">
              <a:buFont typeface="Arial" charset="0"/>
              <a:buChar char="•"/>
            </a:pPr>
            <a:endParaRPr lang="en-GB" dirty="0" smtClean="0"/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 When might the house price to income ratio be falling for long periods ..when rising?</a:t>
            </a:r>
          </a:p>
          <a:p>
            <a:pPr marL="355600" indent="-355600">
              <a:buFont typeface="Arial" charset="0"/>
              <a:buChar char="•"/>
            </a:pPr>
            <a:endParaRPr lang="en-GB" dirty="0" smtClean="0"/>
          </a:p>
          <a:p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Can we have an ever rising house price to income ratio?</a:t>
            </a:r>
          </a:p>
          <a:p>
            <a:pPr marL="355600" indent="-355600">
              <a:buFont typeface="Arial" charset="0"/>
              <a:buChar char="•"/>
            </a:pPr>
            <a:endParaRPr lang="en-GB" dirty="0" smtClean="0"/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Does that mean an ever declining owner occupation rate?</a:t>
            </a:r>
          </a:p>
          <a:p>
            <a:pPr marL="355600" indent="-355600">
              <a:buFont typeface="Arial" charset="0"/>
              <a:buChar char="•"/>
            </a:pPr>
            <a:endParaRPr lang="en-GB" dirty="0" smtClean="0"/>
          </a:p>
          <a:p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The answer depends on four – largely unrelated – factors:</a:t>
            </a:r>
          </a:p>
        </p:txBody>
      </p:sp>
    </p:spTree>
    <p:extLst>
      <p:ext uri="{BB962C8B-B14F-4D97-AF65-F5344CB8AC3E}">
        <p14:creationId xmlns:p14="http://schemas.microsoft.com/office/powerpoint/2010/main" val="15204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07841-08C6-4850-AA08-04D76E1B1516}" type="slidenum">
              <a:rPr lang="en-GB" smtClean="0">
                <a:latin typeface="Arial" charset="0"/>
                <a:cs typeface="Arial" charset="0"/>
              </a:rPr>
              <a:pPr/>
              <a:t>9</a:t>
            </a:fld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611560" y="404664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Looking to the very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long term</a:t>
            </a:r>
            <a:endParaRPr lang="en-US" sz="28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98072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pPr marL="457200" indent="-457200">
              <a:buFontTx/>
              <a:buAutoNum type="arabicPeriod"/>
            </a:pPr>
            <a:endParaRPr lang="en-GB" sz="2400" dirty="0" smtClean="0"/>
          </a:p>
          <a:p>
            <a:pPr marL="457200" lvl="0" indent="-457200">
              <a:buAutoNum type="arabicPeriod"/>
            </a:pPr>
            <a:endParaRPr lang="en-GB" sz="2400" dirty="0" smtClean="0"/>
          </a:p>
          <a:p>
            <a:pPr marL="361950" indent="-361950"/>
            <a:endParaRPr lang="en-GB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611560" y="1116011"/>
            <a:ext cx="867189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Arial" charset="0"/>
              <a:buChar char="•"/>
            </a:pPr>
            <a:endParaRPr lang="en-GB" sz="2400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Four factors: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1. technology of producing houses – how are land and structures mixed.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2. preference for housing versus other goods and preferences for different mixes of land and structure in housing</a:t>
            </a:r>
          </a:p>
          <a:p>
            <a:pPr marL="355600" indent="-355600">
              <a:buFont typeface="Arial" charset="0"/>
              <a:buChar char="•"/>
            </a:pPr>
            <a:endParaRPr lang="en-GB" dirty="0" smtClean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3. the nature of bequests and how wealth is transferred from the old  to middle aged and on to the relatively young.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r>
              <a:rPr lang="en-GB" dirty="0" smtClean="0"/>
              <a:t>4. The speed with which people can travel further distances to get to work</a:t>
            </a:r>
          </a:p>
          <a:p>
            <a:pPr marL="355600" indent="-355600">
              <a:buFont typeface="Arial" charset="0"/>
              <a:buChar char="•"/>
            </a:pPr>
            <a:endParaRPr lang="en-GB" dirty="0"/>
          </a:p>
          <a:p>
            <a:pPr marL="355600" indent="-355600">
              <a:buFont typeface="Arial" charset="0"/>
              <a:buChar char="•"/>
            </a:pPr>
            <a:endParaRPr lang="en-GB" dirty="0" smtClean="0"/>
          </a:p>
          <a:p>
            <a:pPr marL="355600" indent="-35560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186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 Chapter4">
  <a:themeElements>
    <a:clrScheme name="MS Chapter4 12">
      <a:dk1>
        <a:srgbClr val="000000"/>
      </a:dk1>
      <a:lt1>
        <a:srgbClr val="FFFFFF"/>
      </a:lt1>
      <a:dk2>
        <a:srgbClr val="660033"/>
      </a:dk2>
      <a:lt2>
        <a:srgbClr val="0024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MS Chapter4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S Chapter4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 Chapter4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 Chapter4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 Chapter4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 Chapter4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 Chapter4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 Chapter4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 Chapter4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 Chapter4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 Chapter4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 Chapter4 11">
        <a:dk1>
          <a:srgbClr val="000000"/>
        </a:dk1>
        <a:lt1>
          <a:srgbClr val="FFFFFF"/>
        </a:lt1>
        <a:dk2>
          <a:srgbClr val="660033"/>
        </a:dk2>
        <a:lt2>
          <a:srgbClr val="003588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 Chapter4 12">
        <a:dk1>
          <a:srgbClr val="000000"/>
        </a:dk1>
        <a:lt1>
          <a:srgbClr val="FFFFFF"/>
        </a:lt1>
        <a:dk2>
          <a:srgbClr val="660033"/>
        </a:dk2>
        <a:lt2>
          <a:srgbClr val="0024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10538</TotalTime>
  <Words>702</Words>
  <Application>Microsoft Office PowerPoint</Application>
  <PresentationFormat>On-screen Show (4:3)</PresentationFormat>
  <Paragraphs>140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MS Chapter4</vt:lpstr>
      <vt:lpstr>Housing and the Financial Sector in the Short and Long Term: Why Are UK House Prices So High? </vt:lpstr>
      <vt:lpstr>PowerPoint Presentation</vt:lpstr>
      <vt:lpstr>PowerPoint Presentation</vt:lpstr>
      <vt:lpstr>PowerPoint Presentation</vt:lpstr>
      <vt:lpstr>No growth in average real house prices from 1870-1945; tripling in the next 70 years – source “Global House Prices 1870-2012”, Knoll, Schularick and Stiga, 2014. </vt:lpstr>
      <vt:lpstr>Land prices follow similar pattern as house prices source “Global House Prices 1870-2012”, Knoll, Schularick and Stiga, 2014. </vt:lpstr>
      <vt:lpstr>But construction costs do not rise as much as land prices or real house prices source “Global House Prices 180-2012”, Knoll, Schularick and Stiga, 2014. </vt:lpstr>
      <vt:lpstr>PowerPoint Presentation</vt:lpstr>
      <vt:lpstr>PowerPoint Presentation</vt:lpstr>
      <vt:lpstr>PowerPoint Presentation</vt:lpstr>
      <vt:lpstr> ε = 0.5  average annual house price growth 2.81%, growth in Y 1.90% </vt:lpstr>
      <vt:lpstr> ε = 0.75  average annual house price growth 1.95%, growth in Y 1.90% </vt:lpstr>
      <vt:lpstr> ε = 0.99  average annual house price growth 1.18%, growth in Y 1.90% </vt:lpstr>
      <vt:lpstr> ε = 0.5, ρ=0.99</vt:lpstr>
      <vt:lpstr> ε = 0.5, ρ=0.6 ; growth in effective land area of 0.5% a year for first 100 years due to transport improvements</vt:lpstr>
      <vt:lpstr>PowerPoint Presentation</vt:lpstr>
      <vt:lpstr>PowerPoint Presentation</vt:lpstr>
      <vt:lpstr>PowerPoint Presentation</vt:lpstr>
      <vt:lpstr>PowerPoint Presentation</vt:lpstr>
    </vt:vector>
  </TitlesOfParts>
  <Company>Bank Of England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930925</dc:creator>
  <cp:lastModifiedBy>Dominic</cp:lastModifiedBy>
  <cp:revision>749</cp:revision>
  <cp:lastPrinted>2016-07-05T14:45:20Z</cp:lastPrinted>
  <dcterms:created xsi:type="dcterms:W3CDTF">2009-02-20T17:01:35Z</dcterms:created>
  <dcterms:modified xsi:type="dcterms:W3CDTF">2017-06-28T10:48:34Z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